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15" r:id="rId5"/>
    <p:sldId id="309" r:id="rId6"/>
    <p:sldId id="321" r:id="rId7"/>
    <p:sldId id="317" r:id="rId8"/>
    <p:sldId id="318" r:id="rId9"/>
    <p:sldId id="319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GOODRICH" initials="KG" lastIdx="6" clrIdx="0"/>
  <p:cmAuthor id="1" name="Kristin Borowski" initials="KB" lastIdx="2" clrIdx="1"/>
  <p:cmAuthor id="2" name="CINDY TOURISON" initials="CT" lastIdx="10" clrIdx="2">
    <p:extLst/>
  </p:cmAuthor>
  <p:cmAuthor id="3" name="Keisha Potter" initials="KP" lastIdx="7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8F"/>
    <a:srgbClr val="595A5A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0" autoAdjust="0"/>
    <p:restoredTop sz="96459" autoAdjust="0"/>
  </p:normalViewPr>
  <p:slideViewPr>
    <p:cSldViewPr>
      <p:cViewPr varScale="1">
        <p:scale>
          <a:sx n="42" d="100"/>
          <a:sy n="42" d="100"/>
        </p:scale>
        <p:origin x="11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PFE Partner Role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06-43D8-A909-F583E15A4C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06-43D8-A909-F583E15A4C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906-43D8-A909-F583E15A4C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906-43D8-A909-F583E15A4C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Patient</c:v>
                </c:pt>
                <c:pt idx="1">
                  <c:v>Family Caregiver</c:v>
                </c:pt>
                <c:pt idx="2">
                  <c:v>Adovcate</c:v>
                </c:pt>
                <c:pt idx="3">
                  <c:v>Consumer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0.41</c:v>
                </c:pt>
                <c:pt idx="1">
                  <c:v>0.28000000000000003</c:v>
                </c:pt>
                <c:pt idx="2">
                  <c:v>0.25</c:v>
                </c:pt>
                <c:pt idx="3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906-43D8-A909-F583E15A4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5B3CB5AB-F5CF-4FFB-AE78-D93FFA9ABE4D}" type="datetimeFigureOut">
              <a:rPr lang="en-US" smtClean="0"/>
              <a:t>09/19/2017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08FDA239-8C11-4A0F-BCF7-A5DE4C2A0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2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A239-8C11-4A0F-BCF7-A5DE4C2A04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14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98327-194C-471B-8C79-526733D54E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2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MS title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3114"/>
            <a:ext cx="9144000" cy="768096"/>
          </a:xfrm>
          <a:prstGeom prst="rect">
            <a:avLst/>
          </a:prstGeom>
        </p:spPr>
      </p:pic>
      <p:sp>
        <p:nvSpPr>
          <p:cNvPr id="16" name="Title 7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1295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15699" y="2314428"/>
            <a:ext cx="2971800" cy="914400"/>
          </a:xfrm>
        </p:spPr>
        <p:txBody>
          <a:bodyPr>
            <a:normAutofit/>
          </a:bodyPr>
          <a:lstStyle>
            <a:lvl1pPr marL="0" indent="0" algn="l">
              <a:buNone/>
              <a:defRPr sz="2400" b="1" i="1">
                <a:solidFill>
                  <a:srgbClr val="084A9C"/>
                </a:solidFill>
              </a:defRPr>
            </a:lvl1pPr>
          </a:lstStyle>
          <a:p>
            <a:pPr algn="l"/>
            <a:r>
              <a:rPr lang="en-US" sz="2400" b="1" i="1" dirty="0" smtClean="0">
                <a:solidFill>
                  <a:srgbClr val="084A9C"/>
                </a:solidFill>
              </a:rPr>
              <a:t>Subtitle</a:t>
            </a:r>
          </a:p>
          <a:p>
            <a:pPr algn="l"/>
            <a:endParaRPr lang="en-US" sz="2800" b="0" i="1" dirty="0" smtClean="0">
              <a:solidFill>
                <a:srgbClr val="084A9C"/>
              </a:solidFill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410200" y="3310468"/>
            <a:ext cx="2971800" cy="838200"/>
          </a:xfrm>
        </p:spPr>
        <p:txBody>
          <a:bodyPr>
            <a:normAutofit/>
          </a:bodyPr>
          <a:lstStyle>
            <a:lvl1pPr marL="0" indent="0" algn="l">
              <a:buNone/>
              <a:defRPr sz="2400" b="1" i="1">
                <a:solidFill>
                  <a:srgbClr val="084A9C"/>
                </a:solidFill>
              </a:defRPr>
            </a:lvl1pPr>
          </a:lstStyle>
          <a:p>
            <a:pPr algn="l"/>
            <a:r>
              <a:rPr lang="en-US" sz="2400" b="0" i="1" dirty="0" smtClean="0">
                <a:solidFill>
                  <a:srgbClr val="084A9C"/>
                </a:solidFill>
              </a:rPr>
              <a:t>Presenter/Date</a:t>
            </a:r>
            <a:endParaRPr lang="en-US" sz="2800" b="0" i="1" dirty="0" smtClean="0">
              <a:solidFill>
                <a:srgbClr val="084A9C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304800"/>
            <a:ext cx="9144000" cy="0"/>
          </a:xfrm>
          <a:prstGeom prst="line">
            <a:avLst/>
          </a:prstGeom>
          <a:ln w="254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381000"/>
            <a:ext cx="9144000" cy="0"/>
          </a:xfrm>
          <a:prstGeom prst="line">
            <a:avLst/>
          </a:prstGeom>
          <a:ln w="254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ech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0564" t="-2980"/>
          <a:stretch/>
        </p:blipFill>
        <p:spPr>
          <a:xfrm>
            <a:off x="-914400" y="1981199"/>
            <a:ext cx="5791751" cy="3810001"/>
          </a:xfrm>
          <a:prstGeom prst="rect">
            <a:avLst/>
          </a:prstGeom>
          <a:effectLst/>
        </p:spPr>
      </p:pic>
      <p:sp>
        <p:nvSpPr>
          <p:cNvPr id="13" name="TextBox 12"/>
          <p:cNvSpPr txBox="1"/>
          <p:nvPr/>
        </p:nvSpPr>
        <p:spPr>
          <a:xfrm>
            <a:off x="-1668146" y="49281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1668146" y="49281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126163"/>
            <a:ext cx="914400" cy="31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12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MS title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3114"/>
            <a:ext cx="9144000" cy="768096"/>
          </a:xfrm>
          <a:prstGeom prst="rect">
            <a:avLst/>
          </a:prstGeom>
        </p:spPr>
      </p:pic>
      <p:sp>
        <p:nvSpPr>
          <p:cNvPr id="16" name="Title 7"/>
          <p:cNvSpPr>
            <a:spLocks noGrp="1"/>
          </p:cNvSpPr>
          <p:nvPr>
            <p:ph type="title"/>
          </p:nvPr>
        </p:nvSpPr>
        <p:spPr>
          <a:xfrm>
            <a:off x="457200" y="816102"/>
            <a:ext cx="8686800" cy="9608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15699" y="2314428"/>
            <a:ext cx="2971800" cy="914400"/>
          </a:xfrm>
        </p:spPr>
        <p:txBody>
          <a:bodyPr>
            <a:normAutofit/>
          </a:bodyPr>
          <a:lstStyle>
            <a:lvl1pPr marL="0" indent="0" algn="l">
              <a:buNone/>
              <a:defRPr sz="2400" b="1" i="1">
                <a:solidFill>
                  <a:srgbClr val="084A9C"/>
                </a:solidFill>
              </a:defRPr>
            </a:lvl1pPr>
          </a:lstStyle>
          <a:p>
            <a:pPr algn="l"/>
            <a:r>
              <a:rPr lang="en-US" sz="2400" b="1" i="1" dirty="0" smtClean="0">
                <a:solidFill>
                  <a:srgbClr val="084A9C"/>
                </a:solidFill>
              </a:rPr>
              <a:t>Subtitle</a:t>
            </a:r>
          </a:p>
          <a:p>
            <a:pPr algn="l"/>
            <a:endParaRPr lang="en-US" sz="2800" b="0" i="1" dirty="0" smtClean="0">
              <a:solidFill>
                <a:srgbClr val="084A9C"/>
              </a:solidFill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410200" y="3310468"/>
            <a:ext cx="2971800" cy="838200"/>
          </a:xfrm>
        </p:spPr>
        <p:txBody>
          <a:bodyPr>
            <a:normAutofit/>
          </a:bodyPr>
          <a:lstStyle>
            <a:lvl1pPr marL="0" indent="0" algn="l">
              <a:buNone/>
              <a:defRPr sz="2400" b="1" i="1">
                <a:solidFill>
                  <a:srgbClr val="084A9C"/>
                </a:solidFill>
              </a:defRPr>
            </a:lvl1pPr>
          </a:lstStyle>
          <a:p>
            <a:pPr algn="l"/>
            <a:r>
              <a:rPr lang="en-US" sz="2400" b="0" i="1" dirty="0" smtClean="0">
                <a:solidFill>
                  <a:srgbClr val="084A9C"/>
                </a:solidFill>
              </a:rPr>
              <a:t>Presenter/Date</a:t>
            </a:r>
            <a:endParaRPr lang="en-US" sz="2800" b="0" i="1" dirty="0" smtClean="0">
              <a:solidFill>
                <a:srgbClr val="084A9C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304800"/>
            <a:ext cx="9144000" cy="0"/>
          </a:xfrm>
          <a:prstGeom prst="line">
            <a:avLst/>
          </a:prstGeom>
          <a:ln w="254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381000"/>
            <a:ext cx="9144000" cy="0"/>
          </a:xfrm>
          <a:prstGeom prst="line">
            <a:avLst/>
          </a:prstGeom>
          <a:ln w="254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67" t="1177" r="-182" b="3456"/>
          <a:stretch/>
        </p:blipFill>
        <p:spPr>
          <a:xfrm>
            <a:off x="381000" y="2209800"/>
            <a:ext cx="3941064" cy="3209152"/>
          </a:xfrm>
          <a:prstGeom prst="rect">
            <a:avLst/>
          </a:prstGeom>
          <a:effectLst/>
        </p:spPr>
      </p:pic>
      <p:sp>
        <p:nvSpPr>
          <p:cNvPr id="13" name="TextBox 12"/>
          <p:cNvSpPr txBox="1"/>
          <p:nvPr/>
        </p:nvSpPr>
        <p:spPr>
          <a:xfrm>
            <a:off x="-1668146" y="49281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1668146" y="49281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126163"/>
            <a:ext cx="914400" cy="31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54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04C7166-D886-4299-8B4B-65E2924AA6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11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81E863-A49F-4C65-93D2-09DF54BBE2CA}" type="datetime1">
              <a:rPr lang="en-US" smtClean="0"/>
              <a:t>09/19/2017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F5CE6-0856-43ED-B704-550D9DBAD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3114"/>
            <a:ext cx="9144000" cy="76809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626"/>
            <a:ext cx="8229600" cy="43505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92422"/>
            <a:ext cx="8686800" cy="983204"/>
          </a:xfrm>
          <a:prstGeom prst="rect">
            <a:avLst/>
          </a:prstGeom>
          <a:noFill/>
          <a:effectLst>
            <a:outerShdw sx="1000" sy="1000" algn="tl" rotWithShape="0">
              <a:srgbClr val="084A9C"/>
            </a:outerShdw>
          </a:effectLst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7772400" y="63246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A04C7166-D886-4299-8B4B-65E2924AA6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04800"/>
            <a:ext cx="9144000" cy="0"/>
          </a:xfrm>
          <a:prstGeom prst="line">
            <a:avLst/>
          </a:prstGeom>
          <a:ln w="254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381000"/>
            <a:ext cx="9144000" cy="0"/>
          </a:xfrm>
          <a:prstGeom prst="line">
            <a:avLst/>
          </a:prstGeom>
          <a:ln w="254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126163"/>
            <a:ext cx="914400" cy="3152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73" r:id="rId3"/>
    <p:sldLayoutId id="214748367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indent="0" algn="l" defTabSz="914400" rtl="0" eaLnBrk="1" latinLnBrk="0" hangingPunct="1">
        <a:spcBef>
          <a:spcPts val="0"/>
        </a:spcBef>
        <a:buNone/>
        <a:defRPr sz="4400" b="1" kern="1200">
          <a:solidFill>
            <a:srgbClr val="25408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5408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5408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5408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5408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5408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eena.Duseja@cms.hhs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457200"/>
            <a:ext cx="9067800" cy="1066800"/>
          </a:xfrm>
        </p:spPr>
        <p:txBody>
          <a:bodyPr/>
          <a:lstStyle/>
          <a:p>
            <a:r>
              <a:rPr lang="en-US" sz="4000" dirty="0" smtClean="0"/>
              <a:t>Patient </a:t>
            </a:r>
            <a:r>
              <a:rPr lang="en-US" sz="4000" dirty="0"/>
              <a:t>engagement in </a:t>
            </a:r>
            <a:r>
              <a:rPr lang="en-US" sz="4000" dirty="0" smtClean="0"/>
              <a:t>Quality </a:t>
            </a:r>
            <a:r>
              <a:rPr lang="en-US" sz="4000" dirty="0"/>
              <a:t>of </a:t>
            </a:r>
            <a:r>
              <a:rPr lang="en-US" sz="4000" dirty="0" smtClean="0"/>
              <a:t>Care </a:t>
            </a:r>
            <a:r>
              <a:rPr lang="en-US" sz="4000" dirty="0"/>
              <a:t>M</a:t>
            </a:r>
            <a:r>
              <a:rPr lang="en-US" sz="4000" dirty="0" smtClean="0"/>
              <a:t>easurement </a:t>
            </a:r>
            <a:endParaRPr lang="en-US" sz="4000" i="1" spc="-1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48200" y="3810000"/>
            <a:ext cx="4495800" cy="22575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en-US" i="1" dirty="0" smtClean="0">
              <a:solidFill>
                <a:schemeClr val="tx2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en-US" i="1" dirty="0">
              <a:solidFill>
                <a:schemeClr val="tx2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48200" y="2995686"/>
            <a:ext cx="3733800" cy="1371600"/>
          </a:xfrm>
        </p:spPr>
        <p:txBody>
          <a:bodyPr>
            <a:noAutofit/>
          </a:bodyPr>
          <a:lstStyle/>
          <a:p>
            <a:r>
              <a:rPr lang="en-US" sz="2000" i="0" dirty="0" smtClean="0">
                <a:solidFill>
                  <a:schemeClr val="tx2"/>
                </a:solidFill>
              </a:rPr>
              <a:t>Reena Duseja, </a:t>
            </a:r>
            <a:r>
              <a:rPr lang="en-US" sz="2000" i="0" dirty="0">
                <a:solidFill>
                  <a:schemeClr val="tx2"/>
                </a:solidFill>
              </a:rPr>
              <a:t>MD </a:t>
            </a:r>
            <a:r>
              <a:rPr lang="en-US" sz="2000" i="0" dirty="0" smtClean="0">
                <a:solidFill>
                  <a:schemeClr val="tx2"/>
                </a:solidFill>
              </a:rPr>
              <a:t>MS</a:t>
            </a:r>
          </a:p>
          <a:p>
            <a:endParaRPr lang="en-US" sz="2000" i="0" dirty="0" smtClean="0">
              <a:solidFill>
                <a:schemeClr val="tx2"/>
              </a:solidFill>
            </a:endParaRPr>
          </a:p>
          <a:p>
            <a:r>
              <a:rPr lang="en-US" sz="2000" i="0" dirty="0" smtClean="0">
                <a:solidFill>
                  <a:schemeClr val="tx2"/>
                </a:solidFill>
              </a:rPr>
              <a:t>Director</a:t>
            </a:r>
            <a:r>
              <a:rPr lang="en-US" sz="2000" i="0" dirty="0">
                <a:solidFill>
                  <a:schemeClr val="tx2"/>
                </a:solidFill>
              </a:rPr>
              <a:t>, </a:t>
            </a:r>
            <a:r>
              <a:rPr lang="en-US" sz="2000" i="0" dirty="0" smtClean="0">
                <a:solidFill>
                  <a:schemeClr val="tx2"/>
                </a:solidFill>
              </a:rPr>
              <a:t>Division of Quality Measurement</a:t>
            </a:r>
          </a:p>
          <a:p>
            <a:r>
              <a:rPr lang="en-US" sz="2000" i="0" dirty="0" smtClean="0">
                <a:solidFill>
                  <a:schemeClr val="tx2"/>
                </a:solidFill>
              </a:rPr>
              <a:t>Center </a:t>
            </a:r>
            <a:r>
              <a:rPr lang="en-US" sz="2000" i="0" dirty="0">
                <a:solidFill>
                  <a:schemeClr val="tx2"/>
                </a:solidFill>
              </a:rPr>
              <a:t>for Clinical Standards &amp; Quality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772400" y="6324600"/>
            <a:ext cx="990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04C7166-D886-4299-8B4B-65E2924AA65C}" type="slidenum">
              <a:rPr lang="en-US" sz="1200" smtClean="0">
                <a:solidFill>
                  <a:srgbClr val="FFFFFF"/>
                </a:solidFill>
              </a:rPr>
              <a:pPr algn="ctr"/>
              <a:t>1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93985"/>
            <a:ext cx="8686800" cy="983204"/>
          </a:xfrm>
        </p:spPr>
        <p:txBody>
          <a:bodyPr/>
          <a:lstStyle/>
          <a:p>
            <a:r>
              <a:rPr lang="en-US" dirty="0" smtClean="0"/>
              <a:t>Role of Patient Reported Outcome  (PRO)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Consistent with the National and CMS Quality Strategies, CMS has embarked on multiple PRO-based measure development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These </a:t>
            </a:r>
            <a:r>
              <a:rPr lang="en-US" dirty="0"/>
              <a:t>projects have created opportunities for engaging stakeholders and advancing clinical practice, which has been traditionally slow to incorporate </a:t>
            </a:r>
            <a:r>
              <a:rPr lang="en-US" dirty="0" err="1"/>
              <a:t>PROs.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2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PRO data to build quality measures ensures that patient’s voice is heard.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voluntary PRO data collection in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Comprehensive Care for Joint Replacement </a:t>
            </a:r>
            <a:r>
              <a:rPr lang="en-US" dirty="0" smtClean="0"/>
              <a:t>model </a:t>
            </a:r>
            <a:r>
              <a:rPr lang="en-US" dirty="0"/>
              <a:t>is the first demonstration that hospitals recognize the value and importance of collecting PRO data.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atient’s </a:t>
            </a:r>
            <a:r>
              <a:rPr lang="en-US" dirty="0"/>
              <a:t>self-reported pain and functional outcomes after </a:t>
            </a:r>
            <a:r>
              <a:rPr lang="en-US" dirty="0" smtClean="0"/>
              <a:t>elective knee and hip </a:t>
            </a:r>
            <a:r>
              <a:rPr lang="en-US" dirty="0" err="1" smtClean="0"/>
              <a:t>arthroplasty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44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Partnering </a:t>
            </a:r>
            <a:r>
              <a:rPr lang="en-US" dirty="0"/>
              <a:t>with persons and families means operating outside the “Nine-Five” day</a:t>
            </a:r>
            <a:endParaRPr lang="en-US" sz="1600" dirty="0"/>
          </a:p>
          <a:p>
            <a:pPr lvl="1"/>
            <a:r>
              <a:rPr lang="en-US" dirty="0"/>
              <a:t>Persons &amp; families have differing needs, preferences, and expectations from one another</a:t>
            </a:r>
            <a:endParaRPr lang="en-US" sz="2000" dirty="0"/>
          </a:p>
          <a:p>
            <a:pPr lvl="1"/>
            <a:r>
              <a:rPr lang="en-US" dirty="0"/>
              <a:t>Persons &amp; families know best how they should be engaged</a:t>
            </a:r>
            <a:endParaRPr lang="en-US" sz="2000" dirty="0"/>
          </a:p>
          <a:p>
            <a:pPr lvl="1"/>
            <a:r>
              <a:rPr lang="en-US" dirty="0"/>
              <a:t>Language impacts relationship building and engagement </a:t>
            </a:r>
            <a:r>
              <a:rPr lang="en-US" dirty="0" smtClean="0"/>
              <a:t>success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48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Person &amp; Family Engagement vision and impact</a:t>
            </a:r>
            <a:endParaRPr lang="en-US" sz="2400" dirty="0"/>
          </a:p>
          <a:p>
            <a:pPr lvl="1"/>
            <a:r>
              <a:rPr lang="en-US" dirty="0"/>
              <a:t>One-time Network-wide engagements can have significant impacts</a:t>
            </a:r>
            <a:endParaRPr lang="en-US" sz="2000" dirty="0"/>
          </a:p>
          <a:p>
            <a:r>
              <a:rPr lang="en-US" dirty="0"/>
              <a:t>Successful engagement requires an organization-wide person &amp; family engagement 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39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739" y="2634854"/>
            <a:ext cx="6515100" cy="290708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75"/>
              </a:spcAft>
              <a:buClr>
                <a:srgbClr val="2DA2BF"/>
              </a:buClr>
              <a:buSzPct val="68000"/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+mj-lt"/>
              </a:rPr>
              <a:t>Reena Duseja, </a:t>
            </a:r>
            <a:r>
              <a:rPr lang="en-US" sz="2400" b="1" dirty="0">
                <a:solidFill>
                  <a:prstClr val="black"/>
                </a:solidFill>
                <a:latin typeface="+mj-lt"/>
              </a:rPr>
              <a:t>M.D., </a:t>
            </a:r>
            <a:r>
              <a:rPr lang="en-US" sz="2400" b="1" dirty="0" smtClean="0">
                <a:solidFill>
                  <a:prstClr val="black"/>
                </a:solidFill>
                <a:latin typeface="+mj-lt"/>
              </a:rPr>
              <a:t>MS</a:t>
            </a:r>
            <a:endParaRPr lang="en-US" sz="2400" b="1" dirty="0">
              <a:solidFill>
                <a:prstClr val="black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buClr>
                <a:srgbClr val="2DA2BF"/>
              </a:buClr>
              <a:buSzPct val="68000"/>
              <a:buNone/>
            </a:pPr>
            <a:r>
              <a:rPr lang="en-US" sz="2400" i="1" dirty="0">
                <a:solidFill>
                  <a:prstClr val="black"/>
                </a:solidFill>
                <a:latin typeface="+mj-lt"/>
              </a:rPr>
              <a:t>Director, </a:t>
            </a:r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Division of Quality </a:t>
            </a:r>
            <a:r>
              <a:rPr lang="en-US" sz="2400" i="1" dirty="0">
                <a:solidFill>
                  <a:prstClr val="black"/>
                </a:solidFill>
                <a:latin typeface="+mj-lt"/>
              </a:rPr>
              <a:t>M</a:t>
            </a:r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easurement,</a:t>
            </a:r>
          </a:p>
          <a:p>
            <a:pPr marL="0" indent="0" algn="ctr">
              <a:spcBef>
                <a:spcPts val="0"/>
              </a:spcBef>
              <a:buClr>
                <a:srgbClr val="2DA2BF"/>
              </a:buClr>
              <a:buSzPct val="68000"/>
              <a:buNone/>
            </a:pPr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Center </a:t>
            </a:r>
            <a:r>
              <a:rPr lang="en-US" sz="2400" i="1" dirty="0">
                <a:solidFill>
                  <a:prstClr val="black"/>
                </a:solidFill>
                <a:latin typeface="+mj-lt"/>
              </a:rPr>
              <a:t>for Clinical Standards and Quality</a:t>
            </a:r>
          </a:p>
          <a:p>
            <a:pPr marL="0" indent="0" algn="ctr">
              <a:spcBef>
                <a:spcPts val="0"/>
              </a:spcBef>
              <a:spcAft>
                <a:spcPts val="675"/>
              </a:spcAft>
              <a:buClr>
                <a:srgbClr val="2DA2BF"/>
              </a:buClr>
              <a:buSzPct val="68000"/>
              <a:buNone/>
            </a:pPr>
            <a:r>
              <a:rPr lang="en-US" sz="2400" i="1" dirty="0">
                <a:solidFill>
                  <a:prstClr val="black"/>
                </a:solidFill>
                <a:latin typeface="+mj-lt"/>
              </a:rPr>
              <a:t>Chief Medical Officer</a:t>
            </a:r>
          </a:p>
          <a:p>
            <a:pPr marL="0" indent="0" algn="ctr">
              <a:spcBef>
                <a:spcPts val="0"/>
              </a:spcBef>
              <a:spcAft>
                <a:spcPts val="675"/>
              </a:spcAft>
              <a:buClr>
                <a:srgbClr val="2DA2BF"/>
              </a:buClr>
              <a:buSzPct val="68000"/>
              <a:buNone/>
            </a:pPr>
            <a:r>
              <a:rPr lang="en-US" sz="2400" i="1" dirty="0">
                <a:solidFill>
                  <a:prstClr val="black"/>
                </a:solidFill>
                <a:latin typeface="+mj-lt"/>
              </a:rPr>
              <a:t>Centers for Medicare and Medicaid Services</a:t>
            </a:r>
          </a:p>
          <a:p>
            <a:pPr marL="0" indent="0" algn="ctr">
              <a:spcBef>
                <a:spcPts val="0"/>
              </a:spcBef>
              <a:buClr>
                <a:srgbClr val="2DA2BF"/>
              </a:buClr>
              <a:buSzPct val="68000"/>
              <a:buNone/>
            </a:pPr>
            <a:r>
              <a:rPr lang="en-US" sz="2400" u="sng" dirty="0" smtClean="0">
                <a:solidFill>
                  <a:srgbClr val="002060"/>
                </a:solidFill>
                <a:latin typeface="+mj-lt"/>
                <a:hlinkClick r:id="rId2"/>
              </a:rPr>
              <a:t>Reena.Duseja@cms.hhs.gov</a:t>
            </a:r>
            <a:endParaRPr lang="en-US" sz="2400" u="sng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buClr>
                <a:srgbClr val="2DA2BF"/>
              </a:buClr>
              <a:buSzPct val="68000"/>
              <a:buNone/>
            </a:pPr>
            <a:endParaRPr lang="en-US" sz="1575" u="sng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buClr>
                <a:srgbClr val="2DA2BF"/>
              </a:buClr>
              <a:buSzPct val="68000"/>
              <a:buNone/>
            </a:pPr>
            <a:endParaRPr lang="en-US" sz="1575" u="sng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buClr>
                <a:srgbClr val="2DA2BF"/>
              </a:buClr>
              <a:buSzPct val="68000"/>
              <a:buNone/>
            </a:pPr>
            <a:endParaRPr lang="en-US" sz="1575" u="sng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buClr>
                <a:srgbClr val="2DA2BF"/>
              </a:buClr>
              <a:buSzPct val="68000"/>
              <a:buNone/>
            </a:pPr>
            <a:endParaRPr lang="en-US" sz="1575" u="sng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61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122"/>
            <a:ext cx="8686800" cy="983204"/>
          </a:xfrm>
        </p:spPr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9889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Alignment with CMS Quality Strategy</a:t>
            </a:r>
          </a:p>
          <a:p>
            <a:r>
              <a:rPr lang="en-US" sz="2400" dirty="0" smtClean="0"/>
              <a:t>Alignment with Commercial payers and states</a:t>
            </a:r>
          </a:p>
          <a:p>
            <a:r>
              <a:rPr lang="en-US" sz="2400" dirty="0" smtClean="0"/>
              <a:t>Address performance gaps</a:t>
            </a:r>
          </a:p>
          <a:p>
            <a:r>
              <a:rPr lang="en-US" sz="2400" dirty="0" smtClean="0"/>
              <a:t>Evidence-based measure concepts</a:t>
            </a:r>
          </a:p>
          <a:p>
            <a:r>
              <a:rPr lang="en-US" sz="2400" dirty="0" smtClean="0"/>
              <a:t>Scientific rigor</a:t>
            </a:r>
          </a:p>
          <a:p>
            <a:r>
              <a:rPr lang="en-US" sz="2400" dirty="0" smtClean="0"/>
              <a:t>Patient/caregiver and front line clinician inclusion</a:t>
            </a:r>
          </a:p>
          <a:p>
            <a:r>
              <a:rPr lang="en-US" sz="2400" dirty="0" smtClean="0"/>
              <a:t>Rapid-cycle development</a:t>
            </a:r>
          </a:p>
          <a:p>
            <a:r>
              <a:rPr lang="en-US" sz="2400" dirty="0" smtClean="0"/>
              <a:t>Prioritize Patient-reported </a:t>
            </a:r>
            <a:r>
              <a:rPr lang="en-US" sz="2400" dirty="0"/>
              <a:t>outcomes</a:t>
            </a:r>
          </a:p>
          <a:p>
            <a:r>
              <a:rPr lang="en-US" sz="2400" dirty="0"/>
              <a:t>Monitor </a:t>
            </a:r>
            <a:r>
              <a:rPr lang="en-US" sz="2400" dirty="0" smtClean="0"/>
              <a:t>disparities and unintended consequences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086960"/>
            <a:ext cx="8747077" cy="3913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Measures should be:</a:t>
            </a:r>
          </a:p>
          <a:p>
            <a:endParaRPr lang="en-US" sz="2400" dirty="0"/>
          </a:p>
          <a:p>
            <a:r>
              <a:rPr lang="en-US" sz="2400" b="1" i="1" dirty="0"/>
              <a:t>Patient Centered  </a:t>
            </a:r>
            <a:r>
              <a:rPr lang="en-US" sz="2400" dirty="0"/>
              <a:t>with a focus on </a:t>
            </a:r>
            <a:r>
              <a:rPr lang="en-US" sz="2400" b="1" i="1" dirty="0"/>
              <a:t>patient experience and preferences</a:t>
            </a:r>
          </a:p>
          <a:p>
            <a:r>
              <a:rPr lang="en-US" sz="2400" b="1" i="1" dirty="0"/>
              <a:t>High Value</a:t>
            </a:r>
            <a:r>
              <a:rPr lang="en-US" sz="2400" b="1" dirty="0"/>
              <a:t> </a:t>
            </a:r>
            <a:r>
              <a:rPr lang="en-US" sz="2400" dirty="0"/>
              <a:t>with an emphasis on –</a:t>
            </a:r>
          </a:p>
          <a:p>
            <a:r>
              <a:rPr lang="en-US" sz="2400" dirty="0"/>
              <a:t>outcomes for patients and spanning the care continuum</a:t>
            </a:r>
          </a:p>
          <a:p>
            <a:r>
              <a:rPr lang="en-US" sz="2400" b="1" i="1" dirty="0"/>
              <a:t>Current</a:t>
            </a:r>
            <a:r>
              <a:rPr lang="en-US" sz="2400" dirty="0"/>
              <a:t> with clinical practice updates</a:t>
            </a:r>
          </a:p>
          <a:p>
            <a:r>
              <a:rPr lang="en-US" sz="2400" b="1" i="1" dirty="0"/>
              <a:t>Applicable </a:t>
            </a:r>
            <a:r>
              <a:rPr lang="en-US" sz="2400" dirty="0"/>
              <a:t>to other payers and across care settings </a:t>
            </a:r>
          </a:p>
          <a:p>
            <a:r>
              <a:rPr lang="en-US" sz="2400" b="1" i="1" dirty="0"/>
              <a:t>Agile</a:t>
            </a:r>
            <a:r>
              <a:rPr lang="en-US" sz="2400" b="1" dirty="0"/>
              <a:t> </a:t>
            </a:r>
            <a:r>
              <a:rPr lang="en-US" sz="2400" dirty="0"/>
              <a:t>in their development, with an emphasis on </a:t>
            </a:r>
            <a:r>
              <a:rPr lang="en-US" sz="2400" b="1" i="1" dirty="0"/>
              <a:t>innovation </a:t>
            </a:r>
          </a:p>
          <a:p>
            <a:endParaRPr lang="en-US" sz="1350" dirty="0"/>
          </a:p>
          <a:p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-15922" y="609600"/>
            <a:ext cx="9144000" cy="1130016"/>
          </a:xfrm>
          <a:solidFill>
            <a:srgbClr val="FFD004"/>
          </a:solidFill>
          <a:effectLst>
            <a:outerShdw dist="76200" dir="5640000" algn="tl" rotWithShape="0">
              <a:srgbClr val="084A9C"/>
            </a:outerShdw>
          </a:effectLst>
        </p:spPr>
        <p:txBody>
          <a:bodyPr vert="horz" lIns="68580" tIns="34290" rIns="68580" bIns="34290" rtlCol="0" anchor="ctr" anchorCtr="0">
            <a:noAutofit/>
          </a:bodyPr>
          <a:lstStyle/>
          <a:p>
            <a:pPr algn="ctr"/>
            <a:r>
              <a:rPr lang="en-US" sz="3600" dirty="0"/>
              <a:t>Strategic Vision</a:t>
            </a:r>
          </a:p>
        </p:txBody>
      </p:sp>
    </p:spTree>
    <p:extLst>
      <p:ext uri="{BB962C8B-B14F-4D97-AF65-F5344CB8AC3E}">
        <p14:creationId xmlns:p14="http://schemas.microsoft.com/office/powerpoint/2010/main" val="41154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318426"/>
          </a:xfrm>
        </p:spPr>
        <p:txBody>
          <a:bodyPr/>
          <a:lstStyle/>
          <a:p>
            <a:pPr algn="ctr"/>
            <a:r>
              <a:rPr lang="en-US" sz="4200" dirty="0" smtClean="0"/>
              <a:t>Priorities for Measure Development by Quality Domain 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Care</a:t>
            </a:r>
            <a:endParaRPr lang="en-US" dirty="0"/>
          </a:p>
          <a:p>
            <a:pPr lvl="1"/>
            <a:r>
              <a:rPr lang="en-US" sz="2400" dirty="0"/>
              <a:t>Measures incorporating </a:t>
            </a:r>
            <a:r>
              <a:rPr lang="en-US" sz="2400" dirty="0" smtClean="0"/>
              <a:t>shared </a:t>
            </a:r>
            <a:r>
              <a:rPr lang="en-US" sz="2400" dirty="0"/>
              <a:t>decision-making </a:t>
            </a:r>
            <a:endParaRPr lang="en-US" sz="2400" dirty="0" smtClean="0"/>
          </a:p>
          <a:p>
            <a:pPr lvl="1"/>
            <a:r>
              <a:rPr lang="en-US" sz="2400" dirty="0" smtClean="0"/>
              <a:t>Outcome and Patient-reported Outcome Measures </a:t>
            </a:r>
          </a:p>
          <a:p>
            <a:pPr lvl="1"/>
            <a:r>
              <a:rPr lang="en-US" sz="2400" dirty="0" smtClean="0"/>
              <a:t>Cross-cutting measures (patients with MCCs)</a:t>
            </a:r>
            <a:endParaRPr lang="en-US" sz="2400" dirty="0"/>
          </a:p>
          <a:p>
            <a:pPr lvl="1"/>
            <a:r>
              <a:rPr lang="en-US" sz="2400" dirty="0" smtClean="0"/>
              <a:t>Focused </a:t>
            </a:r>
            <a:r>
              <a:rPr lang="en-US" sz="2400" dirty="0"/>
              <a:t>measures for specialties that have clear </a:t>
            </a:r>
            <a:r>
              <a:rPr lang="en-US" sz="2400" dirty="0" smtClean="0"/>
              <a:t>gaps</a:t>
            </a:r>
          </a:p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Measures of diagnostic accuracy</a:t>
            </a:r>
          </a:p>
          <a:p>
            <a:pPr lvl="1"/>
            <a:r>
              <a:rPr lang="en-US" dirty="0" smtClean="0"/>
              <a:t>Medication 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83204"/>
          </a:xfrm>
        </p:spPr>
        <p:txBody>
          <a:bodyPr/>
          <a:lstStyle/>
          <a:p>
            <a:pPr algn="ctr"/>
            <a:r>
              <a:rPr lang="en-US" sz="4000" dirty="0"/>
              <a:t>Priorities for Measure </a:t>
            </a:r>
            <a:r>
              <a:rPr lang="en-US" sz="4000" dirty="0" smtClean="0"/>
              <a:t>Development </a:t>
            </a:r>
            <a:r>
              <a:rPr lang="en-US" sz="4000" dirty="0"/>
              <a:t>by Quality Domain </a:t>
            </a:r>
            <a:r>
              <a:rPr lang="en-US" sz="4000" dirty="0" smtClean="0"/>
              <a:t>(continued)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063"/>
            <a:ext cx="8229600" cy="4350537"/>
          </a:xfrm>
        </p:spPr>
        <p:txBody>
          <a:bodyPr/>
          <a:lstStyle/>
          <a:p>
            <a:r>
              <a:rPr lang="en-US" dirty="0" smtClean="0"/>
              <a:t>Care </a:t>
            </a:r>
            <a:r>
              <a:rPr lang="en-US" dirty="0"/>
              <a:t>Coordination</a:t>
            </a:r>
          </a:p>
          <a:p>
            <a:pPr lvl="1"/>
            <a:r>
              <a:rPr lang="en-US" dirty="0" smtClean="0"/>
              <a:t>Assessing </a:t>
            </a:r>
            <a:r>
              <a:rPr lang="en-US" dirty="0"/>
              <a:t>team-based care </a:t>
            </a:r>
          </a:p>
          <a:p>
            <a:pPr lvl="1"/>
            <a:r>
              <a:rPr lang="en-US" dirty="0"/>
              <a:t>Effective use of new technologies </a:t>
            </a:r>
            <a:endParaRPr lang="en-US" dirty="0" smtClean="0"/>
          </a:p>
          <a:p>
            <a:r>
              <a:rPr lang="en-US" dirty="0" smtClean="0"/>
              <a:t>Patient </a:t>
            </a:r>
            <a:r>
              <a:rPr lang="en-US" dirty="0"/>
              <a:t>and </a:t>
            </a:r>
            <a:r>
              <a:rPr lang="en-US" dirty="0" smtClean="0"/>
              <a:t>Caregiver </a:t>
            </a:r>
            <a:r>
              <a:rPr lang="en-US" dirty="0"/>
              <a:t>Experience</a:t>
            </a:r>
          </a:p>
          <a:p>
            <a:pPr lvl="1"/>
            <a:r>
              <a:rPr lang="en-US" dirty="0" smtClean="0"/>
              <a:t>Disease specific and cross-cutting PROMs</a:t>
            </a:r>
          </a:p>
          <a:p>
            <a:pPr lvl="1"/>
            <a:r>
              <a:rPr lang="en-US" dirty="0" smtClean="0"/>
              <a:t>Patient experience surveys (general and specialty-specific where needed)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14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593985"/>
            <a:ext cx="8686800" cy="983204"/>
          </a:xfrm>
        </p:spPr>
        <p:txBody>
          <a:bodyPr/>
          <a:lstStyle/>
          <a:p>
            <a:pPr algn="ctr"/>
            <a:r>
              <a:rPr lang="en-US" sz="4000" dirty="0"/>
              <a:t>Priorities for Measure Development by Quality Domain </a:t>
            </a:r>
            <a:r>
              <a:rPr lang="en-US" sz="4000" dirty="0" smtClean="0"/>
              <a:t>(continued)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974063"/>
            <a:ext cx="8229600" cy="4350537"/>
          </a:xfrm>
        </p:spPr>
        <p:txBody>
          <a:bodyPr/>
          <a:lstStyle/>
          <a:p>
            <a:r>
              <a:rPr lang="en-US" dirty="0"/>
              <a:t>Population Health and Prevention </a:t>
            </a:r>
          </a:p>
          <a:p>
            <a:pPr lvl="1"/>
            <a:r>
              <a:rPr lang="en-US" dirty="0" smtClean="0"/>
              <a:t>Developing </a:t>
            </a:r>
            <a:r>
              <a:rPr lang="en-US" dirty="0"/>
              <a:t>or adapting outcome measures at a population </a:t>
            </a:r>
            <a:r>
              <a:rPr lang="en-US" dirty="0" smtClean="0"/>
              <a:t>level </a:t>
            </a:r>
            <a:r>
              <a:rPr lang="en-US" dirty="0"/>
              <a:t>to assess the effectiveness of the health promotion and preventive services delivered by </a:t>
            </a:r>
            <a:r>
              <a:rPr lang="en-US" dirty="0" smtClean="0"/>
              <a:t>professionals</a:t>
            </a:r>
            <a:endParaRPr lang="en-US" dirty="0"/>
          </a:p>
          <a:p>
            <a:r>
              <a:rPr lang="en-US" dirty="0" smtClean="0"/>
              <a:t>Affordable </a:t>
            </a:r>
            <a:r>
              <a:rPr lang="en-US" dirty="0"/>
              <a:t>Care </a:t>
            </a:r>
          </a:p>
          <a:p>
            <a:pPr lvl="1"/>
            <a:r>
              <a:rPr lang="en-US" dirty="0"/>
              <a:t>Overuse </a:t>
            </a:r>
            <a:r>
              <a:rPr lang="en-US" dirty="0" smtClean="0"/>
              <a:t>measures</a:t>
            </a:r>
          </a:p>
          <a:p>
            <a:pPr lvl="1"/>
            <a:r>
              <a:rPr lang="en-US" dirty="0" smtClean="0"/>
              <a:t>Episode based resource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2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579178"/>
          </a:xfrm>
        </p:spPr>
        <p:txBody>
          <a:bodyPr/>
          <a:lstStyle/>
          <a:p>
            <a:r>
              <a:rPr lang="en-US" dirty="0"/>
              <a:t>Person &amp; Family Engagement Network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Fiscal Year 2017 began with 43 members and as of 9/1/17 has 68 members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49857086"/>
              </p:ext>
            </p:extLst>
          </p:nvPr>
        </p:nvGraphicFramePr>
        <p:xfrm>
          <a:off x="1524000" y="2842102"/>
          <a:ext cx="6096000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58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" y="507247"/>
            <a:ext cx="8686800" cy="983204"/>
          </a:xfrm>
        </p:spPr>
        <p:txBody>
          <a:bodyPr/>
          <a:lstStyle/>
          <a:p>
            <a:pPr lvl="0"/>
            <a:r>
              <a:rPr lang="en-US" altLang="en-US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 </a:t>
            </a:r>
            <a:r>
              <a:rPr lang="en-US" altLang="en-US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Represented in Person and Family Engagement Network Member Experiences</a:t>
            </a:r>
            <a:r>
              <a:rPr lang="en-US" altLang="en-US" sz="2400" b="0" dirty="0">
                <a:solidFill>
                  <a:schemeClr val="tx1"/>
                </a:solidFill>
              </a:rPr>
              <a:t/>
            </a:r>
            <a:br>
              <a:rPr lang="en-US" altLang="en-US" sz="2400" b="0" dirty="0">
                <a:solidFill>
                  <a:schemeClr val="tx1"/>
                </a:solidFill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362391"/>
              </p:ext>
            </p:extLst>
          </p:nvPr>
        </p:nvGraphicFramePr>
        <p:xfrm>
          <a:off x="1805622" y="2819399"/>
          <a:ext cx="6957378" cy="3424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7378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Palliative and end-of-life care; advance directives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7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Cardiac Care: heart attack and failure, coronary artery disease, heart transplant, cardiac rehab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9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Cancer Care: breast cancer, non-Hodgkin’s lymphoma, colorectal cancer, ovarian cancer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Family Caregiving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26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Disability/Chronic Illness: multiple sclerosis, spinal muscular atrophy, Spastic quadriplegia Cerebral Palsy, Ehlers-</a:t>
                      </a:r>
                      <a:r>
                        <a:rPr lang="en-US" sz="1200" dirty="0" err="1">
                          <a:effectLst/>
                        </a:rPr>
                        <a:t>Danlos</a:t>
                      </a:r>
                      <a:r>
                        <a:rPr lang="en-US" sz="1200" dirty="0">
                          <a:effectLst/>
                        </a:rPr>
                        <a:t> syndrome, down syndrome, kidney disease, endometriosis, chronic pain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 care chaplaincy/ministry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Mental health conditions and comorbidities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Hip/joint replacement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Diabetes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9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 care disparities: race, ethnicity, socioeconomic status, sexual orientation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Patient Safety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5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mechanisms CMS uses in Patient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Technical Expert Panels</a:t>
            </a:r>
          </a:p>
          <a:p>
            <a:r>
              <a:rPr lang="en-US" dirty="0" smtClean="0"/>
              <a:t>Network-Wide Surveys</a:t>
            </a:r>
          </a:p>
          <a:p>
            <a:r>
              <a:rPr lang="en-US" dirty="0" smtClean="0"/>
              <a:t>Targeted one to one cognitive interviews</a:t>
            </a:r>
          </a:p>
          <a:p>
            <a:r>
              <a:rPr lang="en-US" dirty="0" smtClean="0"/>
              <a:t>Listening sessions and Surveys</a:t>
            </a:r>
          </a:p>
          <a:p>
            <a:r>
              <a:rPr lang="en-US" dirty="0" smtClean="0"/>
              <a:t>Targeted Working Group and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00325"/>
      </p:ext>
    </p:extLst>
  </p:cSld>
  <p:clrMapOvr>
    <a:masterClrMapping/>
  </p:clrMapOvr>
</p:sld>
</file>

<file path=ppt/theme/theme1.xml><?xml version="1.0" encoding="utf-8"?>
<a:theme xmlns:a="http://schemas.openxmlformats.org/drawingml/2006/main" name="CM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genda_x0020_Meeting_x0020_Date xmlns="ecbdb0d4-9c66-4066-a1ae-597c28c3d608">2016-03-17T04:00:00+00:00</Agenda_x0020_Meeting_x0020_Date>
    <Componrnt xmlns="ecbdb0d4-9c66-4066-a1ae-597c28c3d608">CCSQ</Componrnt>
    <Document_x0020_Type xmlns="ecbdb0d4-9c66-4066-a1ae-597c28c3d608">Physician Quality Measures</Document_x0020_Type>
    <Subgroup xmlns="ecbdb0d4-9c66-4066-a1ae-597c28c3d60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EEE45329EFF647AE49C2524977AE23" ma:contentTypeVersion="4" ma:contentTypeDescription="Create a new document." ma:contentTypeScope="" ma:versionID="97facec2a920fd218b25d4a54bdd1f1d">
  <xsd:schema xmlns:xsd="http://www.w3.org/2001/XMLSchema" xmlns:xs="http://www.w3.org/2001/XMLSchema" xmlns:p="http://schemas.microsoft.com/office/2006/metadata/properties" xmlns:ns2="ecbdb0d4-9c66-4066-a1ae-597c28c3d608" targetNamespace="http://schemas.microsoft.com/office/2006/metadata/properties" ma:root="true" ma:fieldsID="547fa8515f5fa0c5638002c21294757f" ns2:_="">
    <xsd:import namespace="ecbdb0d4-9c66-4066-a1ae-597c28c3d608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Agenda_x0020_Meeting_x0020_Date" minOccurs="0"/>
                <xsd:element ref="ns2:Componrnt" minOccurs="0"/>
                <xsd:element ref="ns2:Sub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db0d4-9c66-4066-a1ae-597c28c3d608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format="Dropdown" ma:internalName="Document_x0020_Type">
      <xsd:simpleType>
        <xsd:restriction base="dms:Choice">
          <xsd:enumeration value="Meeting Agenda"/>
          <xsd:enumeration value="Episode Grouper Procurement"/>
          <xsd:enumeration value="Physician Quality Measures"/>
          <xsd:enumeration value="Episode Grouper October Posting"/>
          <xsd:enumeration value="Patient Respsonsibllity Codes"/>
        </xsd:restriction>
      </xsd:simpleType>
    </xsd:element>
    <xsd:element name="Agenda_x0020_Meeting_x0020_Date" ma:index="9" nillable="true" ma:displayName="Agenda Meeting Date" ma:default="[today]" ma:format="DateOnly" ma:internalName="Agenda_x0020_Meeting_x0020_Date">
      <xsd:simpleType>
        <xsd:restriction base="dms:DateTime"/>
      </xsd:simpleType>
    </xsd:element>
    <xsd:element name="Componrnt" ma:index="10" nillable="true" ma:displayName="Componrnt" ma:format="Dropdown" ma:internalName="Componrnt">
      <xsd:simpleType>
        <xsd:restriction base="dms:Choice">
          <xsd:enumeration value="CCSQ"/>
          <xsd:enumeration value="CM"/>
          <xsd:enumeration value="CMMI"/>
        </xsd:restriction>
      </xsd:simpleType>
    </xsd:element>
    <xsd:element name="Subgroup" ma:index="11" nillable="true" ma:displayName="Subgroup" ma:description="Engagement Sessions" ma:format="Dropdown" ma:internalName="Subgroup">
      <xsd:simpleType>
        <xsd:union memberTypes="dms:Text">
          <xsd:simpleType>
            <xsd:restriction base="dms:Choice">
              <xsd:enumeration value="Engagement Sessions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DF9B01-7615-4D23-8129-81871B162783}">
  <ds:schemaRefs>
    <ds:schemaRef ds:uri="http://purl.org/dc/terms/"/>
    <ds:schemaRef ds:uri="http://schemas.openxmlformats.org/package/2006/metadata/core-properties"/>
    <ds:schemaRef ds:uri="http://purl.org/dc/dcmitype/"/>
    <ds:schemaRef ds:uri="ecbdb0d4-9c66-4066-a1ae-597c28c3d608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23BE718-68D9-4BDC-9FA2-BF36899478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1DCE26-EEE0-49A3-A201-00B7D2808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bdb0d4-9c66-4066-a1ae-597c28c3d6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17854</TotalTime>
  <Words>612</Words>
  <Application>Microsoft Office PowerPoint</Application>
  <PresentationFormat>On-screen Show (4:3)</PresentationFormat>
  <Paragraphs>109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Times New Roman</vt:lpstr>
      <vt:lpstr>CMS_template</vt:lpstr>
      <vt:lpstr>Patient engagement in Quality of Care Measurement </vt:lpstr>
      <vt:lpstr>General Principles</vt:lpstr>
      <vt:lpstr>Strategic Vision</vt:lpstr>
      <vt:lpstr>Priorities for Measure Development by Quality Domain </vt:lpstr>
      <vt:lpstr>Priorities for Measure Development by Quality Domain (continued)</vt:lpstr>
      <vt:lpstr>Priorities for Measure Development by Quality Domain (continued)</vt:lpstr>
      <vt:lpstr>Person &amp; Family Engagement Network Composition</vt:lpstr>
      <vt:lpstr>Conditions Represented in Person and Family Engagement Network Member Experiences </vt:lpstr>
      <vt:lpstr>Engagement mechanisms CMS uses in Patient Engagement</vt:lpstr>
      <vt:lpstr>Role of Patient Reported Outcome  (PRO) Measures</vt:lpstr>
      <vt:lpstr>Using PRO data to build quality measures ensures that patient’s voice is heard.</vt:lpstr>
      <vt:lpstr>Lessons learned</vt:lpstr>
      <vt:lpstr>Lessons Learned</vt:lpstr>
      <vt:lpstr>Contact Information</vt:lpstr>
    </vt:vector>
  </TitlesOfParts>
  <Company>CMS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Measure Development Priorites for MACRA_rev</dc:title>
  <dc:creator>KATE GOODRICH</dc:creator>
  <cp:lastModifiedBy>Reena Duseja</cp:lastModifiedBy>
  <cp:revision>229</cp:revision>
  <cp:lastPrinted>2016-03-16T20:37:34Z</cp:lastPrinted>
  <dcterms:created xsi:type="dcterms:W3CDTF">2015-04-17T14:10:46Z</dcterms:created>
  <dcterms:modified xsi:type="dcterms:W3CDTF">2017-09-19T10:10:47Z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0x0101006AEEE45329EFF647AE49C2524977AE23</vt:lpwstr>
  </property>
</Properties>
</file>